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Barlow Medium"/>
      <p:regular r:id="rId66"/>
      <p:bold r:id="rId67"/>
      <p:italic r:id="rId68"/>
      <p:boldItalic r:id="rId69"/>
    </p:embeddedFont>
    <p:embeddedFont>
      <p:font typeface="Barlow SemiBold"/>
      <p:regular r:id="rId70"/>
      <p:bold r:id="rId71"/>
      <p:italic r:id="rId72"/>
      <p:boldItalic r:id="rId73"/>
    </p:embeddedFont>
    <p:embeddedFont>
      <p:font typeface="Barlow Light"/>
      <p:regular r:id="rId74"/>
      <p:bold r:id="rId75"/>
      <p:italic r:id="rId76"/>
      <p:boldItalic r:id="rId77"/>
    </p:embeddedFont>
    <p:embeddedFont>
      <p:font typeface="Barlow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F9D2AA3-09DB-49F2-9E78-8395AAA294AE}">
  <a:tblStyle styleId="{BF9D2AA3-09DB-49F2-9E78-8395AAA29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Barlow-italic.fntdata"/><Relationship Id="rId81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arlowSemiBold-boldItalic.fntdata"/><Relationship Id="rId72" Type="http://schemas.openxmlformats.org/officeDocument/2006/relationships/font" Target="fonts/BarlowSemiBold-italic.fntdata"/><Relationship Id="rId31" Type="http://schemas.openxmlformats.org/officeDocument/2006/relationships/slide" Target="slides/slide26.xml"/><Relationship Id="rId75" Type="http://schemas.openxmlformats.org/officeDocument/2006/relationships/font" Target="fonts/BarlowLight-bold.fntdata"/><Relationship Id="rId30" Type="http://schemas.openxmlformats.org/officeDocument/2006/relationships/slide" Target="slides/slide25.xml"/><Relationship Id="rId74" Type="http://schemas.openxmlformats.org/officeDocument/2006/relationships/font" Target="fonts/BarlowLight-regular.fntdata"/><Relationship Id="rId33" Type="http://schemas.openxmlformats.org/officeDocument/2006/relationships/slide" Target="slides/slide28.xml"/><Relationship Id="rId77" Type="http://schemas.openxmlformats.org/officeDocument/2006/relationships/font" Target="fonts/Barlow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BarlowLight-italic.fntdata"/><Relationship Id="rId35" Type="http://schemas.openxmlformats.org/officeDocument/2006/relationships/slide" Target="slides/slide30.xml"/><Relationship Id="rId79" Type="http://schemas.openxmlformats.org/officeDocument/2006/relationships/font" Target="fonts/Barlow-bold.fntdata"/><Relationship Id="rId34" Type="http://schemas.openxmlformats.org/officeDocument/2006/relationships/slide" Target="slides/slide29.xml"/><Relationship Id="rId78" Type="http://schemas.openxmlformats.org/officeDocument/2006/relationships/font" Target="fonts/Barlow-regular.fntdata"/><Relationship Id="rId71" Type="http://schemas.openxmlformats.org/officeDocument/2006/relationships/font" Target="fonts/BarlowSemiBold-bold.fntdata"/><Relationship Id="rId70" Type="http://schemas.openxmlformats.org/officeDocument/2006/relationships/font" Target="fonts/BarlowSemiBo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BarlowMedium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BarlowMedium-italic.fntdata"/><Relationship Id="rId23" Type="http://schemas.openxmlformats.org/officeDocument/2006/relationships/slide" Target="slides/slide18.xml"/><Relationship Id="rId67" Type="http://schemas.openxmlformats.org/officeDocument/2006/relationships/font" Target="fonts/Barlow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5e64c2d08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5e64c2d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5d6072e5a_5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5d6072e5a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5d6072e5a_5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5d6072e5a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d6072e5a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d6072e5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5d6072e5a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5d6072e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5d6072e5a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5d6072e5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5d6072e5a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5d6072e5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5d6072e5a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5d6072e5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5d6072e5a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5d6072e5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5d6072e5a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5d6072e5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5d6072e5a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5d6072e5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5d6072e5a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5d6072e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5d6072e5a_7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5d6072e5a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5d6072e5a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5d6072e5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5d6072e5a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5d6072e5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5d6072e5a_7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5d6072e5a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5d6072e5a_7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5d6072e5a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5e64c2d08_35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5e64c2d08_3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5d6072e5a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5d6072e5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5d6072e5a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5d6072e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5d6072e5a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5d6072e5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5d6072e5a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5d6072e5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5e64c2d08_35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5e64c2d08_35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5e64c2d08_35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5e64c2d08_35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5e64c2d08_35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5e64c2d08_35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5e64c2d08_35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5e64c2d08_35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5e64c2d08_35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5e64c2d08_35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5e64c2d08_35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85e64c2d08_35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5d6072e5a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85d6072e5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5d6072e5a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5d6072e5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8773bdbbf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8773bdbb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773bdbbfe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773bdbb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85d6072e5a_0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85d6072e5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773bdbbfe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773bdbb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5d6072e5a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5d6072e5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5d6072e5a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5d6072e5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5d6072e5a_0_2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5d6072e5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5d6072e5a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85d6072e5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773bdbbfe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773bdbb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5e64c2d0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5e64c2d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773bdbbfe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8773bdbbf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773bdbbfe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773bdbb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5d6072e5a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5d6072e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773bdbbfe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773bdbb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5d6072e5a_0_3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5d6072e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5d6072e5a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5d6072e5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5d6072e5a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5d6072e5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5d6072e5a_0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5d6072e5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5d6072e5a_0_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5d6072e5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5d6072e5a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5d6072e5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85d6072e5a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85d6072e5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5d6072e5a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5d6072e5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d6072e5a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d6072e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822" cy="1126923"/>
              <a:chOff x="-225" y="1987280"/>
              <a:chExt cx="31895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2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variant 1" type="blank">
  <p:cSld name="BLANK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2" name="Google Shape;482;p1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variant 2">
  <p:cSld name="BLANK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12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3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indent="-457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indent="-457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indent="-457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indent="-457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indent="-457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indent="-457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indent="-457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indent="-457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254" name="Google Shape;254;p4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“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7" name="Google Shape;287;p5"/>
          <p:cNvSpPr txBox="1"/>
          <p:nvPr>
            <p:ph idx="1" type="body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88" name="Google Shape;288;p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6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6"/>
          <p:cNvSpPr txBox="1"/>
          <p:nvPr>
            <p:ph idx="1" type="body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20" name="Google Shape;320;p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53" name="Google Shape;353;p7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54" name="Google Shape;354;p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5" name="Google Shape;385;p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6" name="Google Shape;386;p8"/>
          <p:cNvSpPr txBox="1"/>
          <p:nvPr>
            <p:ph idx="1" type="body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7" name="Google Shape;387;p8"/>
          <p:cNvSpPr txBox="1"/>
          <p:nvPr>
            <p:ph idx="2" type="body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8" name="Google Shape;388;p8"/>
          <p:cNvSpPr txBox="1"/>
          <p:nvPr>
            <p:ph idx="3" type="body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9" name="Google Shape;389;p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1" name="Google Shape;421;p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0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0"/>
          <p:cNvSpPr txBox="1"/>
          <p:nvPr>
            <p:ph idx="1" type="body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52" name="Google Shape;452;p1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geeksforgeeks.org/tag/neural-network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earchenterpriseai.techtarget.com/definition/neural-network" TargetMode="External"/><Relationship Id="rId4" Type="http://schemas.openxmlformats.org/officeDocument/2006/relationships/hyperlink" Target="https://searchcustomerexperience.techtarget.com/definition/speech-recognition" TargetMode="External"/><Relationship Id="rId5" Type="http://schemas.openxmlformats.org/officeDocument/2006/relationships/hyperlink" Target="https://searchbusinessanalytics.techtarget.com/definition/natural-language-processing-NL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Abstractive Text Summarization</a:t>
            </a:r>
            <a:endParaRPr/>
          </a:p>
        </p:txBody>
      </p:sp>
      <p:sp>
        <p:nvSpPr>
          <p:cNvPr id="517" name="Google Shape;517;p13"/>
          <p:cNvSpPr txBox="1"/>
          <p:nvPr/>
        </p:nvSpPr>
        <p:spPr>
          <a:xfrm>
            <a:off x="-1008375" y="3601775"/>
            <a:ext cx="7386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                                      </a:t>
            </a:r>
            <a:r>
              <a:rPr lang="en" sz="1800" u="sng">
                <a:latin typeface="Barlow SemiBold"/>
                <a:ea typeface="Barlow SemiBold"/>
                <a:cs typeface="Barlow SemiBold"/>
                <a:sym typeface="Barlow SemiBold"/>
              </a:rPr>
              <a:t>TEAM MEMBERS</a:t>
            </a: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 :   </a:t>
            </a:r>
            <a:endParaRPr sz="18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        TARUN R                                  -        1MS17IS123 </a:t>
            </a:r>
            <a:endParaRPr sz="18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			        SUMUKH M LOHIT               -        1MS17IS120</a:t>
            </a:r>
            <a:endParaRPr sz="18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                                      D SAI VISWA SUMANTH   -        1MS17IS154</a:t>
            </a:r>
            <a:endParaRPr sz="18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Bold"/>
                <a:ea typeface="Barlow SemiBold"/>
                <a:cs typeface="Barlow SemiBold"/>
                <a:sym typeface="Barlow SemiBold"/>
              </a:rPr>
              <a:t>			        NIKHIL THADESHWAR     -        1MS17IS076</a:t>
            </a:r>
            <a:endParaRPr sz="18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00" y="483375"/>
            <a:ext cx="7445224" cy="3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904450" y="246625"/>
            <a:ext cx="76548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RNN has hidden state which remembers the information.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Thus,RNN has a memory.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It uses the same parameters for each input as it performs the same task on all the inputs or hidden layers to produce the output.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Recurrent Neural Network(RNN) are a type of </a:t>
            </a:r>
            <a:r>
              <a:rPr lang="en" sz="1800">
                <a:highlight>
                  <a:srgbClr val="FFFFFF"/>
                </a:highlight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Neural Network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where the output from previous step are fed as input to the current step.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50" y="1188125"/>
            <a:ext cx="7692374" cy="21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25"/>
          <p:cNvSpPr txBox="1"/>
          <p:nvPr/>
        </p:nvSpPr>
        <p:spPr>
          <a:xfrm>
            <a:off x="849450" y="0"/>
            <a:ext cx="76548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320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Now there is a problem with RNN too; They learn through back propagation over time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This could lead to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vanishing gradient problem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if we ask them to learn from long term dependencies.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In simple words they can not remember important information that may require in a later time stamp.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26"/>
          <p:cNvSpPr txBox="1"/>
          <p:nvPr/>
        </p:nvSpPr>
        <p:spPr>
          <a:xfrm>
            <a:off x="1015200" y="171650"/>
            <a:ext cx="7543200" cy="3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To overcome these problems we use LSTM (long short term memory) is used.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Long Short-Term Memory (LSTM) networks are a type of recurrent neural network capable of learning order dependence in sequence prediction problems and learns to use relevant information to make predictions.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Ex: The color of the sky is _____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 spent 20 long years working for underprivileged kids in Spain.  then moved to Africa.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 speak fluent _______.???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An LSTM unit mainly consists of a cell state (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can carry relevant information throughout the processing of the sequence) 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and three Gates (read a special formation of network layers) - forget gate,input gate and output gate.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27"/>
          <p:cNvSpPr txBox="1"/>
          <p:nvPr/>
        </p:nvSpPr>
        <p:spPr>
          <a:xfrm>
            <a:off x="1038750" y="270300"/>
            <a:ext cx="74655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27"/>
          <p:cNvPicPr preferRelativeResize="0"/>
          <p:nvPr/>
        </p:nvPicPr>
        <p:blipFill rotWithShape="1">
          <a:blip r:embed="rId3">
            <a:alphaModFix/>
          </a:blip>
          <a:srcRect b="33638" l="-605" r="50545" t="0"/>
          <a:stretch/>
        </p:blipFill>
        <p:spPr>
          <a:xfrm>
            <a:off x="1858325" y="671275"/>
            <a:ext cx="4843475" cy="27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812" y="3395525"/>
            <a:ext cx="4144501" cy="8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28"/>
          <p:cNvSpPr txBox="1"/>
          <p:nvPr/>
        </p:nvSpPr>
        <p:spPr>
          <a:xfrm>
            <a:off x="821825" y="0"/>
            <a:ext cx="734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Gates contains sigmoid activations. A sigmoid activation is similar to the tanh activation. It squishes values between 0 and 1.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Barlow"/>
                <a:ea typeface="Barlow"/>
                <a:cs typeface="Barlow"/>
                <a:sym typeface="Barlow"/>
              </a:rPr>
              <a:t>Forget Gate</a:t>
            </a:r>
            <a:endParaRPr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This gate decides what information should be thrown away or kept.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Information from the previous hidden state and information from the current input is passed through the sigmoid function.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Values come out between 0 and 1. The closer to 0 means to forget, and the closer to 1 means to keep.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5" name="Google Shape;6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25" y="2631675"/>
            <a:ext cx="6245675" cy="24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29"/>
          <p:cNvSpPr txBox="1"/>
          <p:nvPr/>
        </p:nvSpPr>
        <p:spPr>
          <a:xfrm>
            <a:off x="969025" y="-645775"/>
            <a:ext cx="7257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Barlow"/>
                <a:ea typeface="Barlow"/>
                <a:cs typeface="Barlow"/>
                <a:sym typeface="Barlow"/>
              </a:rPr>
              <a:t>Input Gate</a:t>
            </a:r>
            <a:endParaRPr sz="1800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To update the cell state, we have the input gate.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 First, we pass the previous hidden state and current input into a sigmoid function. That decides which values will be updated by transforming the values to be between 0 and 1.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0 means not important, and 1 means important.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Then multiply the sigmoid output with Tanh output, sigmoid output decides which information to keep from the tanh output.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2" name="Google Shape;6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50" y="2733300"/>
            <a:ext cx="6276926" cy="2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30"/>
          <p:cNvSpPr txBox="1"/>
          <p:nvPr/>
        </p:nvSpPr>
        <p:spPr>
          <a:xfrm>
            <a:off x="868725" y="0"/>
            <a:ext cx="7686600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800" u="sng">
                <a:latin typeface="Barlow"/>
                <a:ea typeface="Barlow"/>
                <a:cs typeface="Barlow"/>
                <a:sym typeface="Barlow"/>
              </a:rPr>
              <a:t>Cell State</a:t>
            </a:r>
            <a:endParaRPr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Now we should have enough information to calculate the cell state.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First, the cell state gets pointwise multiplied by the forget vector.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9" name="Google Shape;6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300" y="1857800"/>
            <a:ext cx="6267326" cy="3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31"/>
          <p:cNvSpPr txBox="1"/>
          <p:nvPr/>
        </p:nvSpPr>
        <p:spPr>
          <a:xfrm>
            <a:off x="970375" y="-211025"/>
            <a:ext cx="784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800" u="sng">
                <a:latin typeface="Barlow"/>
                <a:ea typeface="Barlow"/>
                <a:cs typeface="Barlow"/>
                <a:sym typeface="Barlow"/>
              </a:rPr>
              <a:t>Output Gate</a:t>
            </a:r>
            <a:endParaRPr sz="1800" u="sng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The output gate decides what the next hidden state should be.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First, we pass the previous hidden state and the current input into a sigmoid function, then to the tanh function.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We multiply the tanh output with the sigmoid output to decide what information the hidden state should carry.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The output is the hidden state.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The new cell state and the new hidden is then carried over to the next time step.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6" name="Google Shape;6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325" y="2709568"/>
            <a:ext cx="4783476" cy="226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/>
          <p:nvPr>
            <p:ph type="ctrTitle"/>
          </p:nvPr>
        </p:nvSpPr>
        <p:spPr>
          <a:xfrm>
            <a:off x="600275" y="2135400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</a:rPr>
              <a:t>Applications of Text Summarization</a:t>
            </a:r>
            <a:endParaRPr sz="2600">
              <a:solidFill>
                <a:srgbClr val="000000"/>
              </a:solidFill>
            </a:endParaRPr>
          </a:p>
        </p:txBody>
      </p:sp>
      <p:grpSp>
        <p:nvGrpSpPr>
          <p:cNvPr id="523" name="Google Shape;523;p14"/>
          <p:cNvGrpSpPr/>
          <p:nvPr/>
        </p:nvGrpSpPr>
        <p:grpSpPr>
          <a:xfrm>
            <a:off x="5189192" y="2018154"/>
            <a:ext cx="752716" cy="902542"/>
            <a:chOff x="584925" y="238125"/>
            <a:chExt cx="415200" cy="525100"/>
          </a:xfrm>
        </p:grpSpPr>
        <p:sp>
          <p:nvSpPr>
            <p:cNvPr id="524" name="Google Shape;524;p14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2"/>
          <p:cNvSpPr txBox="1"/>
          <p:nvPr>
            <p:ph type="ctrTitle"/>
          </p:nvPr>
        </p:nvSpPr>
        <p:spPr>
          <a:xfrm>
            <a:off x="639000" y="2135400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Sequence to Sequence Model</a:t>
            </a:r>
            <a:endParaRPr sz="3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33"/>
          <p:cNvSpPr txBox="1"/>
          <p:nvPr/>
        </p:nvSpPr>
        <p:spPr>
          <a:xfrm>
            <a:off x="993775" y="388250"/>
            <a:ext cx="77376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Barlow"/>
                <a:ea typeface="Barlow"/>
                <a:cs typeface="Barlow"/>
                <a:sym typeface="Barlow"/>
              </a:rPr>
              <a:t>Sequence to Sequence model consists of 3 parts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: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Encoder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Encoder vector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Decoder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25" y="152400"/>
            <a:ext cx="7865774" cy="41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5"/>
          <p:cNvSpPr txBox="1"/>
          <p:nvPr>
            <p:ph type="title"/>
          </p:nvPr>
        </p:nvSpPr>
        <p:spPr>
          <a:xfrm>
            <a:off x="801800" y="617400"/>
            <a:ext cx="2404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Encoder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669" name="Google Shape;669;p3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35"/>
          <p:cNvSpPr txBox="1"/>
          <p:nvPr/>
        </p:nvSpPr>
        <p:spPr>
          <a:xfrm>
            <a:off x="640800" y="1532100"/>
            <a:ext cx="78624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A stack of several recurrent units (LSTM  cells for better performance)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Each unit accepts a single element of the input sequence, collects information for that element and propagates it forward.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Input sequence-Collection of articles/article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Formula for computing hidden states:-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71" name="Google Shape;671;p35"/>
          <p:cNvPicPr preferRelativeResize="0"/>
          <p:nvPr/>
        </p:nvPicPr>
        <p:blipFill rotWithShape="1">
          <a:blip r:embed="rId3">
            <a:alphaModFix/>
          </a:blip>
          <a:srcRect b="24010" l="0" r="0" t="-24010"/>
          <a:stretch/>
        </p:blipFill>
        <p:spPr>
          <a:xfrm>
            <a:off x="1236100" y="3380525"/>
            <a:ext cx="6558349" cy="9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vector</a:t>
            </a:r>
            <a:endParaRPr/>
          </a:p>
        </p:txBody>
      </p:sp>
      <p:sp>
        <p:nvSpPr>
          <p:cNvPr id="677" name="Google Shape;677;p3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36"/>
          <p:cNvSpPr txBox="1"/>
          <p:nvPr/>
        </p:nvSpPr>
        <p:spPr>
          <a:xfrm>
            <a:off x="865625" y="1568150"/>
            <a:ext cx="79284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Final hidden state produced from the encoder part of the model.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It is calculated using the formula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above.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ncapsulates the information for all input eleme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nt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s in or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der 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to help the decoder make accurate predictions.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This vector aims to encapsulate the information for all input elements in order to help the decoder make accurate predictions.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684" name="Google Shape;684;p3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37"/>
          <p:cNvSpPr txBox="1"/>
          <p:nvPr/>
        </p:nvSpPr>
        <p:spPr>
          <a:xfrm>
            <a:off x="815425" y="1505425"/>
            <a:ext cx="7941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A stack of several recurrent units where each predicts an output </a:t>
            </a:r>
            <a:r>
              <a:rPr i="1" lang="en" sz="1800">
                <a:latin typeface="Barlow"/>
                <a:ea typeface="Barlow"/>
                <a:cs typeface="Barlow"/>
                <a:sym typeface="Barlow"/>
              </a:rPr>
              <a:t>y_t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at a time step </a:t>
            </a:r>
            <a:r>
              <a:rPr i="1" lang="en" sz="1800"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Each recurrent unit accepts a hidden state from the previous unit and produces and output as well as its own hidden state.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Output sequence- collection of summaries/summary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Formula for computing hidden state h_i: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86" name="Google Shape;6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600" y="3666275"/>
            <a:ext cx="6987624" cy="10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38"/>
          <p:cNvSpPr txBox="1"/>
          <p:nvPr/>
        </p:nvSpPr>
        <p:spPr>
          <a:xfrm>
            <a:off x="899775" y="241725"/>
            <a:ext cx="7748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O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utput y_t at time-step t calculated using formula:-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			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93" name="Google Shape;6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8424"/>
            <a:ext cx="9143998" cy="96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9"/>
          <p:cNvSpPr txBox="1"/>
          <p:nvPr>
            <p:ph type="ctrTitle"/>
          </p:nvPr>
        </p:nvSpPr>
        <p:spPr>
          <a:xfrm>
            <a:off x="540900" y="2205750"/>
            <a:ext cx="62685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</a:rPr>
              <a:t>Attention mechanism - Bahdanau attention</a:t>
            </a:r>
            <a:endParaRPr sz="3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40"/>
          <p:cNvSpPr txBox="1"/>
          <p:nvPr/>
        </p:nvSpPr>
        <p:spPr>
          <a:xfrm>
            <a:off x="1025050" y="208450"/>
            <a:ext cx="7479300" cy="4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1F2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1F2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5" name="Google Shape;7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25" y="782925"/>
            <a:ext cx="6886351" cy="31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41"/>
          <p:cNvSpPr txBox="1"/>
          <p:nvPr/>
        </p:nvSpPr>
        <p:spPr>
          <a:xfrm>
            <a:off x="1017225" y="396050"/>
            <a:ext cx="74868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Attention serves to assist the encoder-decoder model in specifically focusing on certain, relevant sections when predicting the next output token.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This helps to mitigate the issue of lost context from earlier chunks of an input sequence. 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Normally, only the last encoder hidden state is used.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With Bahdanau attention (which has been used ), the context vector is constructed using ALL hidden states of the encoder.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75" y="152400"/>
            <a:ext cx="38159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50" y="661975"/>
            <a:ext cx="6378701" cy="41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2"/>
          <p:cNvSpPr txBox="1"/>
          <p:nvPr/>
        </p:nvSpPr>
        <p:spPr>
          <a:xfrm>
            <a:off x="0" y="0"/>
            <a:ext cx="840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Step 0: Prepare hidden states.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00" y="426250"/>
            <a:ext cx="6378701" cy="42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3"/>
          <p:cNvSpPr txBox="1"/>
          <p:nvPr/>
        </p:nvSpPr>
        <p:spPr>
          <a:xfrm>
            <a:off x="1065275" y="85250"/>
            <a:ext cx="6714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Step 1: Obtain attention scores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25" y="508200"/>
            <a:ext cx="6378701" cy="40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4"/>
          <p:cNvSpPr txBox="1"/>
          <p:nvPr/>
        </p:nvSpPr>
        <p:spPr>
          <a:xfrm>
            <a:off x="1209250" y="92400"/>
            <a:ext cx="5882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Step 2: Run scores through softmax layer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50" y="500200"/>
            <a:ext cx="6162149" cy="39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5"/>
          <p:cNvSpPr txBox="1"/>
          <p:nvPr/>
        </p:nvSpPr>
        <p:spPr>
          <a:xfrm>
            <a:off x="985575" y="30800"/>
            <a:ext cx="6683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Step 3: Multiply encoder hidden state with softmaxed score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25" y="501500"/>
            <a:ext cx="5827451" cy="39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6"/>
          <p:cNvSpPr txBox="1"/>
          <p:nvPr/>
        </p:nvSpPr>
        <p:spPr>
          <a:xfrm>
            <a:off x="1192750" y="116075"/>
            <a:ext cx="7176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Step 4: Sum up alignment vectors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2" name="Google Shape;7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75" y="604825"/>
            <a:ext cx="5557849" cy="38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7"/>
          <p:cNvSpPr txBox="1"/>
          <p:nvPr/>
        </p:nvSpPr>
        <p:spPr>
          <a:xfrm>
            <a:off x="955875" y="68750"/>
            <a:ext cx="7623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Step 5: Feed the context vector into the decoder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8"/>
          <p:cNvSpPr txBox="1"/>
          <p:nvPr>
            <p:ph type="ctrTitle"/>
          </p:nvPr>
        </p:nvSpPr>
        <p:spPr>
          <a:xfrm>
            <a:off x="392375" y="1950500"/>
            <a:ext cx="64875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</a:rPr>
              <a:t>Tools Used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64" name="Google Shape;764;p49"/>
          <p:cNvGraphicFramePr/>
          <p:nvPr/>
        </p:nvGraphicFramePr>
        <p:xfrm>
          <a:off x="1600200" y="56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{BF9D2AA3-09DB-49F2-9E78-8395AAA294AE}</a:tableStyleId>
              </a:tblPr>
              <a:tblGrid>
                <a:gridCol w="1809750"/>
                <a:gridCol w="41338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Tool</a:t>
                      </a:r>
                      <a:endParaRPr b="1"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Description</a:t>
                      </a:r>
                      <a:endParaRPr b="1" sz="1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Harvard NLP/sent-summary which consists of news articles with summaries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Programming Language Used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Tensorflow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C4043"/>
                          </a:solidFill>
                          <a:highlight>
                            <a:srgbClr val="FFFFFF"/>
                          </a:highlight>
                        </a:rPr>
                        <a:t>An end-to-end open source machine learning platform for everyone,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artificial intelligence library, using data flow graphs to build models like neural networks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Keras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Deep-learning library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NLTK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Natural language Toolkit for preprocessing of data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Gensim module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It is a Python library for topic modelling, document indexing and similarity retrieval with large corpora.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Glove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Used for obtaining vector representations for words.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0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</a:t>
            </a:r>
            <a:endParaRPr/>
          </a:p>
        </p:txBody>
      </p:sp>
      <p:sp>
        <p:nvSpPr>
          <p:cNvPr id="775" name="Google Shape;775;p5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51"/>
          <p:cNvSpPr txBox="1"/>
          <p:nvPr/>
        </p:nvSpPr>
        <p:spPr>
          <a:xfrm>
            <a:off x="886350" y="1557825"/>
            <a:ext cx="76179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Words or phrases from the vocabulary are mapped to vectors of real numbers.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Some popular tools used for word embedding:-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Glove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Word2Vec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Gensim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6"/>
          <p:cNvSpPr txBox="1"/>
          <p:nvPr>
            <p:ph type="ctrTitle"/>
          </p:nvPr>
        </p:nvSpPr>
        <p:spPr>
          <a:xfrm>
            <a:off x="571425" y="2178300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Abstractive text summarization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2"/>
          <p:cNvSpPr txBox="1"/>
          <p:nvPr>
            <p:ph type="ctrTitle"/>
          </p:nvPr>
        </p:nvSpPr>
        <p:spPr>
          <a:xfrm>
            <a:off x="681600" y="2123575"/>
            <a:ext cx="5497200" cy="63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Preprocessing</a:t>
            </a:r>
            <a:endParaRPr sz="3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3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 performed</a:t>
            </a:r>
            <a:endParaRPr/>
          </a:p>
        </p:txBody>
      </p:sp>
      <p:sp>
        <p:nvSpPr>
          <p:cNvPr id="787" name="Google Shape;787;p5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53"/>
          <p:cNvSpPr txBox="1"/>
          <p:nvPr/>
        </p:nvSpPr>
        <p:spPr>
          <a:xfrm>
            <a:off x="859500" y="1530975"/>
            <a:ext cx="78432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Tokenization: </a:t>
            </a:r>
            <a:r>
              <a:rPr lang="en" sz="1800">
                <a:solidFill>
                  <a:srgbClr val="52565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Process</a:t>
            </a: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of </a:t>
            </a:r>
            <a:r>
              <a:rPr lang="en" sz="1800">
                <a:solidFill>
                  <a:srgbClr val="52565A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tokenizing</a:t>
            </a: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or splitting a string, text into a list of tokens.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Some characters like punctuation marks are discarded.</a:t>
            </a:r>
            <a:endParaRPr sz="24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&lt;unk&gt; tag added when a word in unknown and is not present in training dataset</a:t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Adding of # in case of numbers because model learning numbers doesn’t make much sense</a:t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Padding to make sentences of same length</a:t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Inserting start and end tokens</a:t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		</a:t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4043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Use case Diagram</a:t>
            </a:r>
            <a:endParaRPr sz="3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9" name="Google Shape;7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00" y="356975"/>
            <a:ext cx="4354825" cy="42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6"/>
          <p:cNvSpPr txBox="1"/>
          <p:nvPr>
            <p:ph type="ctrTitle"/>
          </p:nvPr>
        </p:nvSpPr>
        <p:spPr>
          <a:xfrm>
            <a:off x="548700" y="2147025"/>
            <a:ext cx="5497200" cy="62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Workflow Diagram</a:t>
            </a:r>
            <a:endParaRPr sz="3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00" y="152400"/>
            <a:ext cx="42586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8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Results</a:t>
            </a:r>
            <a:endParaRPr sz="3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1" name="Google Shape;821;p59"/>
          <p:cNvPicPr preferRelativeResize="0"/>
          <p:nvPr/>
        </p:nvPicPr>
        <p:blipFill rotWithShape="1">
          <a:blip r:embed="rId3">
            <a:alphaModFix/>
          </a:blip>
          <a:srcRect b="3818" l="20994" r="21311" t="0"/>
          <a:stretch/>
        </p:blipFill>
        <p:spPr>
          <a:xfrm>
            <a:off x="1856050" y="342400"/>
            <a:ext cx="5212499" cy="45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827" name="Google Shape;827;p6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60"/>
          <p:cNvSpPr txBox="1"/>
          <p:nvPr/>
        </p:nvSpPr>
        <p:spPr>
          <a:xfrm>
            <a:off x="805775" y="1477250"/>
            <a:ext cx="4539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29" name="Google Shape;829;p60"/>
          <p:cNvSpPr txBox="1"/>
          <p:nvPr/>
        </p:nvSpPr>
        <p:spPr>
          <a:xfrm>
            <a:off x="846050" y="1504100"/>
            <a:ext cx="76581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Decent Rouge and BLEU scores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Captures the main idea of the article pretty well.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Generates grammatically correct summaries.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Summaries are coherent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Good for generating short summaries linke newspaper headlines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835" name="Google Shape;835;p6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61"/>
          <p:cNvSpPr txBox="1"/>
          <p:nvPr/>
        </p:nvSpPr>
        <p:spPr>
          <a:xfrm>
            <a:off x="872925" y="1477250"/>
            <a:ext cx="75741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Summaries generated for large articles are not very good due to lack of 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co-reference 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resolution.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Can’t generate perfect summaries when out of vocabulary words are given.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Doesn’t generate numbers in summary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"/>
          <p:cNvSpPr txBox="1"/>
          <p:nvPr>
            <p:ph idx="1" type="body"/>
          </p:nvPr>
        </p:nvSpPr>
        <p:spPr>
          <a:xfrm>
            <a:off x="270350" y="1599700"/>
            <a:ext cx="5019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Technique of generating a summary of a text from its main ideas, not by copying verbatim most salient sentences from text.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Generates new sentences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Generates grammatically correct sentences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It has the </a:t>
            </a:r>
            <a:r>
              <a:rPr lang="en" sz="1800">
                <a:solidFill>
                  <a:srgbClr val="231F20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ability to tell the important information from text documents.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6" name="Google Shape;546;p1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00" y="1534125"/>
            <a:ext cx="3487375" cy="21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and Improvements that could be made</a:t>
            </a:r>
            <a:endParaRPr/>
          </a:p>
        </p:txBody>
      </p:sp>
      <p:sp>
        <p:nvSpPr>
          <p:cNvPr id="842" name="Google Shape;842;p6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62"/>
          <p:cNvSpPr txBox="1"/>
          <p:nvPr/>
        </p:nvSpPr>
        <p:spPr>
          <a:xfrm>
            <a:off x="846050" y="1504100"/>
            <a:ext cx="76584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Larger datasets for training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Can increase the number of training epochs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Can make the model work for large articles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Pronoun/reference resolution not good for larger articles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●"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Larger vocabulary can be used so that &lt;unk&gt; tag doesn’t appear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3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Pseudo Code</a:t>
            </a:r>
            <a:endParaRPr sz="3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64"/>
          <p:cNvSpPr txBox="1"/>
          <p:nvPr/>
        </p:nvSpPr>
        <p:spPr>
          <a:xfrm>
            <a:off x="3323200" y="328300"/>
            <a:ext cx="340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import necessary libraries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FUNCTION add arguments(parser)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Add necessary arguments that can be overridden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ENDFUNCTION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open file args.pickle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dump argument values to pickle file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IF path saved_model does not exist then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create directory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ELSE 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Set path to previously saved model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ENDIF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"Build Dictionary"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CALL build_dict()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"Loading train dataset"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CALL build_dataset()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WITH tensorflow session as sess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CALL Model()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INITIALISE tensorflow session variable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IF old_ckpt in global variables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"Continuing from previous trained model"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restore previously saved model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print "Iteration starts"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"Number of batches per epoch"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FOR batch x and y in batches: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CALCULATE batch decoder variables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 	run tensorflow session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"Loss value"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"Epoch No"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Print "Elapsed Time"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ENDLOOP</a:t>
            </a:r>
            <a:b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endParaRPr sz="1200"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5" name="Google Shape;855;p64"/>
          <p:cNvSpPr txBox="1"/>
          <p:nvPr/>
        </p:nvSpPr>
        <p:spPr>
          <a:xfrm>
            <a:off x="1095425" y="67725"/>
            <a:ext cx="1665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arlow"/>
                <a:ea typeface="Barlow"/>
                <a:cs typeface="Barlow"/>
                <a:sym typeface="Barlow"/>
              </a:rPr>
              <a:t>Training</a:t>
            </a:r>
            <a:endParaRPr b="1" sz="3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65"/>
          <p:cNvSpPr txBox="1"/>
          <p:nvPr/>
        </p:nvSpPr>
        <p:spPr>
          <a:xfrm>
            <a:off x="2666950" y="164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import necessary libraries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SET path for training and validation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FUNCTION clean_str(sentence)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Pre-processing a sentence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RETURN sentence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 FUNCTION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FUNCTION text_list(file_path,toy)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WITH file open as f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IF not toy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	RETURN CALL clean_str()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ELSE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	RETURN CALL clean_str() for 50000 lines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ENDIF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 FUNCTION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FUNCTION build_dict(step,toy as FALSE)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IF step is "train"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Clean sentences for the data in data path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FOR clean sentence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Append tokenization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ENDLOOP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Enter dictionary for unknown values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WITH file open as word_dict.pickle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Enter dictionary to pickle file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ELIF step is "valid"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Load dictionary from pickle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ENDIF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 FUNCTION</a:t>
            </a:r>
            <a:br>
              <a:rPr i="1" lang="en" sz="800">
                <a:solidFill>
                  <a:srgbClr val="FFFFFF"/>
                </a:solidFill>
                <a:highlight>
                  <a:srgbClr val="333333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solidFill>
                  <a:srgbClr val="FFFFFF"/>
                </a:solidFill>
                <a:highlight>
                  <a:srgbClr val="333333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i="1" lang="en" sz="800">
                <a:solidFill>
                  <a:srgbClr val="FFFFFF"/>
                </a:solidFill>
                <a:highlight>
                  <a:srgbClr val="333333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2" name="Google Shape;862;p65"/>
          <p:cNvSpPr txBox="1"/>
          <p:nvPr/>
        </p:nvSpPr>
        <p:spPr>
          <a:xfrm>
            <a:off x="5823575" y="164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FUNCTION build_dataset()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IF step is "train"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GET train data given in the data path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ELIF step Is "valid"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GET test data given in the data path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  	E</a:t>
            </a: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NDIF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Tokenize the data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 FUNCTION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FUNCTION batch_iter()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Pass inputs into array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FOR epoch in range of num_epochs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GET inputs and outputs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ENDLOOP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FUNCTION get_init_embedding()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  GET word2vec and glove word embeddings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  Print "Loading Glove vectors"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  FOR word in reversed_dict.items()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Try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	word_vectors is in word_vec(word)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	ENDtry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ENDLOOP</a:t>
            </a:r>
            <a:endParaRPr i="1" sz="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ENDFUNCTION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Assigning vectors to tokens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RETURN numpy array with word_vec_list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 FUNCTION</a:t>
            </a:r>
            <a:endParaRPr sz="800"/>
          </a:p>
        </p:txBody>
      </p:sp>
      <p:sp>
        <p:nvSpPr>
          <p:cNvPr id="863" name="Google Shape;863;p65"/>
          <p:cNvSpPr txBox="1"/>
          <p:nvPr/>
        </p:nvSpPr>
        <p:spPr>
          <a:xfrm>
            <a:off x="953650" y="70350"/>
            <a:ext cx="1556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arlow"/>
                <a:ea typeface="Barlow"/>
                <a:cs typeface="Barlow"/>
                <a:sym typeface="Barlow"/>
              </a:rPr>
              <a:t>Utilities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66"/>
          <p:cNvSpPr txBox="1"/>
          <p:nvPr/>
        </p:nvSpPr>
        <p:spPr>
          <a:xfrm>
            <a:off x="3629975" y="476850"/>
            <a:ext cx="35208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import necessary libraries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CLASS Model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FUNCTION __init__()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INITIALISE variables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Assign cell to BasicLSTMCell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INITIALISE decoder length,input,target,step,batch_size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WITH tf.name_scope "embedding"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EXECUTE EMBEDDING FUNCTIONS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INITIALIZE encoder and decoder embedding inputs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WITH tf.name_scope "encoder"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EXECUTE LSTM ENCODER FUNCTIONS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WITH tf.name_scope ”decoder"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EXECUTE LSTM DECODER FUNCTIONS</a:t>
            </a:r>
            <a:endParaRPr i="1" sz="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COMPUTE Sequence length and output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WITH tf.name_scope "loss"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EXECUTE LOSS FUNCTIONS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COMPUTE gradient and loss values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ENDFUNCTION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0" name="Google Shape;870;p66"/>
          <p:cNvSpPr txBox="1"/>
          <p:nvPr/>
        </p:nvSpPr>
        <p:spPr>
          <a:xfrm>
            <a:off x="1195975" y="281400"/>
            <a:ext cx="1556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arlow"/>
                <a:ea typeface="Barlow"/>
                <a:cs typeface="Barlow"/>
                <a:sym typeface="Barlow"/>
              </a:rPr>
              <a:t>Model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67"/>
          <p:cNvSpPr txBox="1"/>
          <p:nvPr/>
        </p:nvSpPr>
        <p:spPr>
          <a:xfrm>
            <a:off x="3885000" y="469025"/>
            <a:ext cx="368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import necessary libraries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WITH file open as args.pickle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	LOAD pickle file to pass arguments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Print "Loading dictionary..."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CALL Build_dict("valid",args.toy)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print("Loading validation dataset...")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CALL build_dataset()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WITH tensorflow as sess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Print "Loading saved model..."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CALL Model()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GET tensorflow global variables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LOAD saved model checkpoint and restore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Print "Writing summaries to 'result.txt'..."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FOR batch in batches: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CALCULATE batch_len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    	INITIALISE valid_feed_dict for batch variables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    	RUN prediction model with dictionary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	SAVE Prediction_output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	WITH file open as result.txt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     	FOR line in prediction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             	Print word in summary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     	ENDLOOP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     	Print summary line by line within file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                   print('Summaries are saved to "result.txt"...')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       	ENDWITH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    	print('Summaries are saved to "result.txt"...')</a:t>
            </a:r>
            <a:b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i="1" lang="en" sz="800">
                <a:latin typeface="Comic Sans MS"/>
                <a:ea typeface="Comic Sans MS"/>
                <a:cs typeface="Comic Sans MS"/>
                <a:sym typeface="Comic Sans MS"/>
              </a:rPr>
              <a:t>ENDWITH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7" name="Google Shape;877;p67"/>
          <p:cNvSpPr txBox="1"/>
          <p:nvPr/>
        </p:nvSpPr>
        <p:spPr>
          <a:xfrm>
            <a:off x="1164725" y="242325"/>
            <a:ext cx="148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arlow"/>
                <a:ea typeface="Barlow"/>
                <a:cs typeface="Barlow"/>
                <a:sym typeface="Barlow"/>
              </a:rPr>
              <a:t>Testing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8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83" name="Google Shape;883;p68"/>
          <p:cNvSpPr txBox="1"/>
          <p:nvPr>
            <p:ph idx="4294967295" type="ctrTitle"/>
          </p:nvPr>
        </p:nvSpPr>
        <p:spPr>
          <a:xfrm>
            <a:off x="4201550" y="1249363"/>
            <a:ext cx="4288800" cy="83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highlight>
                  <a:schemeClr val="accent1"/>
                </a:highlight>
              </a:rPr>
              <a:t>Thank You!</a:t>
            </a:r>
            <a:endParaRPr sz="6000">
              <a:solidFill>
                <a:srgbClr val="000000"/>
              </a:solidFill>
              <a:highlight>
                <a:schemeClr val="accent1"/>
              </a:highlight>
            </a:endParaRPr>
          </a:p>
        </p:txBody>
      </p:sp>
      <p:sp>
        <p:nvSpPr>
          <p:cNvPr id="884" name="Google Shape;884;p68"/>
          <p:cNvSpPr txBox="1"/>
          <p:nvPr>
            <p:ph idx="4294967295" type="subTitle"/>
          </p:nvPr>
        </p:nvSpPr>
        <p:spPr>
          <a:xfrm>
            <a:off x="4201550" y="2399767"/>
            <a:ext cx="3288000" cy="7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80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sz="380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68"/>
          <p:cNvPicPr preferRelativeResize="0"/>
          <p:nvPr/>
        </p:nvPicPr>
        <p:blipFill rotWithShape="1">
          <a:blip r:embed="rId3">
            <a:alphaModFix/>
          </a:blip>
          <a:srcRect b="0" l="0" r="62099" t="0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 txBox="1"/>
          <p:nvPr>
            <p:ph type="ctrTitle"/>
          </p:nvPr>
        </p:nvSpPr>
        <p:spPr>
          <a:xfrm>
            <a:off x="539425" y="2135400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</a:rPr>
              <a:t>Abstractive vs Extractive Text Summarization</a:t>
            </a:r>
            <a:endParaRPr sz="3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/>
          <p:nvPr>
            <p:ph idx="1" type="body"/>
          </p:nvPr>
        </p:nvSpPr>
        <p:spPr>
          <a:xfrm>
            <a:off x="712350" y="1370650"/>
            <a:ext cx="4311000" cy="30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Char char="●"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Open title with a straight-sets victory over American Donald Young on Monday, joining Olympic champion Andy Murray in Round 2.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Char char="●"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An increase in police activity ISIS has been operating for years ; now its actions in Iraq are prompting the US to target its fighters with airstrikes there are to threaten more such strikes in Syria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8" name="Google Shape;558;p19"/>
          <p:cNvSpPr txBox="1"/>
          <p:nvPr>
            <p:ph idx="2" type="body"/>
          </p:nvPr>
        </p:nvSpPr>
        <p:spPr>
          <a:xfrm>
            <a:off x="5284588" y="14005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Char char="●"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Andy Murray will be growing since the World Cup 2010.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Char char="●"/>
            </a:pPr>
            <a:r>
              <a:rPr lang="en" sz="1600">
                <a:latin typeface="Barlow Medium"/>
                <a:ea typeface="Barlow Medium"/>
                <a:cs typeface="Barlow Medium"/>
                <a:sym typeface="Barlow Medium"/>
              </a:rPr>
              <a:t>Airstrikes says it is one of the U.S military military program.</a:t>
            </a:r>
            <a:endParaRPr sz="16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9" name="Google Shape;559;p1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19"/>
          <p:cNvSpPr txBox="1"/>
          <p:nvPr/>
        </p:nvSpPr>
        <p:spPr>
          <a:xfrm>
            <a:off x="1155475" y="716950"/>
            <a:ext cx="3000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Extractive Summaries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1" name="Google Shape;561;p19"/>
          <p:cNvSpPr txBox="1"/>
          <p:nvPr/>
        </p:nvSpPr>
        <p:spPr>
          <a:xfrm>
            <a:off x="5405525" y="683650"/>
            <a:ext cx="3000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Abstractive Summaries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/>
          <p:nvPr>
            <p:ph type="ctrTitle"/>
          </p:nvPr>
        </p:nvSpPr>
        <p:spPr>
          <a:xfrm>
            <a:off x="589200" y="2178275"/>
            <a:ext cx="61629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Recurrent Neural Networks (LSTM)</a:t>
            </a:r>
            <a:endParaRPr sz="3800"/>
          </a:p>
        </p:txBody>
      </p:sp>
      <p:grpSp>
        <p:nvGrpSpPr>
          <p:cNvPr id="567" name="Google Shape;567;p20"/>
          <p:cNvGrpSpPr/>
          <p:nvPr/>
        </p:nvGrpSpPr>
        <p:grpSpPr>
          <a:xfrm>
            <a:off x="6186889" y="549055"/>
            <a:ext cx="1055545" cy="873165"/>
            <a:chOff x="1510757" y="3225422"/>
            <a:chExt cx="720214" cy="637347"/>
          </a:xfrm>
        </p:grpSpPr>
        <p:sp>
          <p:nvSpPr>
            <p:cNvPr id="568" name="Google Shape;568;p2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21"/>
          <p:cNvSpPr txBox="1"/>
          <p:nvPr/>
        </p:nvSpPr>
        <p:spPr>
          <a:xfrm>
            <a:off x="746900" y="77600"/>
            <a:ext cx="7293000" cy="4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 recurrent neural network (RNN) is a type of </a:t>
            </a:r>
            <a:r>
              <a:rPr lang="en" sz="1800">
                <a:highlight>
                  <a:srgbClr val="FFFFFF"/>
                </a:highlight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artificial neural network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commonly used in </a:t>
            </a:r>
            <a:r>
              <a:rPr lang="en" sz="1800">
                <a:highlight>
                  <a:srgbClr val="FFFFFF"/>
                </a:highlight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speech recognition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and natural language processing (</a:t>
            </a:r>
            <a:r>
              <a:rPr lang="en" sz="1800">
                <a:highlight>
                  <a:srgbClr val="FFFFFF"/>
                </a:highlight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NLP</a:t>
            </a: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).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RNNs are designed to recognize a data's sequential characteristics and use patterns to predict the next likely scenario.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●"/>
            </a:pPr>
            <a:r>
              <a:rPr lang="en" sz="18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RNNs are widely used in the following domains/ applications:</a:t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Prediction problems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Language Modelling and Generating Text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Machine Translation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Speech Recognition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Text Summarization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○"/>
            </a:pPr>
            <a:r>
              <a:rPr lang="en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Other applications like Music composition</a:t>
            </a:r>
            <a:endParaRPr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